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6" r:id="rId21"/>
    <p:sldId id="275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5CC194-CFDE-46CD-B5EE-F61D14E22F0E}" type="datetimeFigureOut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ECA39D3-40ED-496D-B81A-B15564C80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1357298"/>
            <a:ext cx="6172200" cy="1894362"/>
          </a:xfrm>
        </p:spPr>
        <p:txBody>
          <a:bodyPr>
            <a:normAutofit/>
          </a:bodyPr>
          <a:lstStyle/>
          <a:p>
            <a:r>
              <a:rPr lang="sr-Cyrl-ME" sz="4800" dirty="0" smtClean="0">
                <a:solidFill>
                  <a:schemeClr val="tx1"/>
                </a:solidFill>
                <a:latin typeface="Calibri" pitchFamily="34" charset="0"/>
              </a:rPr>
              <a:t>АЛКОХОЛНЕ ПСИХОЗЕ</a:t>
            </a:r>
            <a:endParaRPr lang="en-US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2" y="5000636"/>
            <a:ext cx="4029076" cy="1371600"/>
          </a:xfrm>
        </p:spPr>
        <p:txBody>
          <a:bodyPr>
            <a:normAutofit/>
          </a:bodyPr>
          <a:lstStyle/>
          <a:p>
            <a:endParaRPr lang="sr-Cyrl-ME" sz="1900" dirty="0" smtClean="0">
              <a:solidFill>
                <a:schemeClr val="tx1"/>
              </a:solidFill>
            </a:endParaRPr>
          </a:p>
          <a:p>
            <a:endParaRPr lang="sr-Cyrl-ME" sz="1900" dirty="0" smtClean="0">
              <a:solidFill>
                <a:schemeClr val="tx1"/>
              </a:solidFill>
            </a:endParaRPr>
          </a:p>
          <a:p>
            <a:r>
              <a:rPr lang="sr-Cyrl-ME" sz="1900" dirty="0" smtClean="0">
                <a:solidFill>
                  <a:schemeClr val="tx1"/>
                </a:solidFill>
              </a:rPr>
              <a:t>Проф. др Миња Јовановић</a:t>
            </a:r>
            <a:br>
              <a:rPr lang="sr-Cyrl-ME" sz="1900" dirty="0" smtClean="0">
                <a:solidFill>
                  <a:schemeClr val="tx1"/>
                </a:solidFill>
              </a:rPr>
            </a:br>
            <a:endParaRPr lang="en-US" sz="1700" dirty="0" smtClean="0"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халуциноза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ME" dirty="0" smtClean="0">
                <a:latin typeface="Calibri" pitchFamily="34" charset="0"/>
              </a:rPr>
              <a:t>Проблем односа алкохолне халуцинозе и схизофреније: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Известан број аутора сматра да је алкохолна халуциноза заправо схизофренија која се јавља у току хроничног алкохолизма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У прилог овом тврђењу говориле би схизоидне црте преморбидног типа личности неких болесника, наследно оптерећење у смислу схизофреније које се код неких среће, као и присуство других симптома схизофреније у клиничкој слици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халуциноза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/>
          <a:lstStyle/>
          <a:p>
            <a:r>
              <a:rPr lang="sr-Cyrl-ME" dirty="0" smtClean="0">
                <a:latin typeface="Calibri" pitchFamily="34" charset="0"/>
              </a:rPr>
              <a:t> Дијагноза алкохолне халуцинозе поставља се: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- ако психоза траје краће од 6 месеци (дужи ток болести указује на схизофренију)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- ако халуцинације почињу најмање 1-2 недеље после прекида узимања алкохола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Патолошко напито стање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7467600" cy="4545150"/>
          </a:xfrm>
        </p:spPr>
        <p:txBody>
          <a:bodyPr/>
          <a:lstStyle/>
          <a:p>
            <a:r>
              <a:rPr lang="sr-Cyrl-ME" dirty="0" smtClean="0">
                <a:latin typeface="Calibri" pitchFamily="34" charset="0"/>
              </a:rPr>
              <a:t>Патолошко напито стање представља идиосинкратичку реакцију особе на малу количину алкохола, услед чега одмах долази до сумрачних стања.</a:t>
            </a:r>
            <a:r>
              <a:rPr lang="sr-Cyrl-ME" dirty="0" smtClean="0"/>
              <a:t/>
            </a:r>
            <a:br>
              <a:rPr lang="sr-Cyrl-ME" dirty="0" smtClean="0"/>
            </a:br>
            <a:r>
              <a:rPr lang="sr-Cyrl-ME" dirty="0" smtClean="0"/>
              <a:t/>
            </a:r>
            <a:br>
              <a:rPr lang="sr-Cyrl-ME" dirty="0" smtClean="0"/>
            </a:br>
            <a:endParaRPr lang="sr-Cyrl-ME" dirty="0" smtClean="0"/>
          </a:p>
          <a:p>
            <a:endParaRPr lang="sr-Cyrl-ME" dirty="0" smtClean="0"/>
          </a:p>
          <a:p>
            <a:pPr>
              <a:buNone/>
            </a:pPr>
            <a:r>
              <a:rPr lang="sr-Cyrl-ME" dirty="0" smtClean="0"/>
              <a:t>        </a:t>
            </a:r>
            <a:endParaRPr lang="en-US" dirty="0"/>
          </a:p>
        </p:txBody>
      </p:sp>
      <p:pic>
        <p:nvPicPr>
          <p:cNvPr id="4" name="Picture 3" descr="alcoholic_hallucinosis_by_bokaier-d55g5n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357561"/>
            <a:ext cx="3857652" cy="336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Патолошко напито стање 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sr-Cyrl-ME" dirty="0" smtClean="0">
                <a:latin typeface="Calibri" pitchFamily="34" charset="0"/>
              </a:rPr>
              <a:t>Битна карактеристика патолошког пијанства је нагли наступ помућења свести у виду сумрачног стања са застрашујућим илузијама и халуцинацијама, које је праћено и израженим поремећајем понашања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Патолошко напито стање обично траје кратко, изузетно, неколико сати или дана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Завршава се терминалним сном, после кога ишчезава, уз амнезију која обухвата период помућења свести.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(врло ретко, непосредно по буђењу, болесник се још увек нечега сећа)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Патолошко напито стање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ME" dirty="0" smtClean="0"/>
          </a:p>
          <a:p>
            <a:r>
              <a:rPr lang="sr-Cyrl-ME" dirty="0" smtClean="0">
                <a:latin typeface="Calibri" pitchFamily="34" charset="0"/>
              </a:rPr>
              <a:t>Након буђења, болесник се жали на главобољу и мамурлук, мрзовољан је и раздражљив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Могуће је присуство неких објективних телесних знакова: мидријаза, повећан тонус симпатикуса, хиперемија конјуктива, тремор, несигурност у кретању и координацији (нарочито за извршавање сложених радњи)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Патолошко напито стање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7467600" cy="4330836"/>
          </a:xfrm>
        </p:spPr>
        <p:txBody>
          <a:bodyPr>
            <a:normAutofit/>
          </a:bodyPr>
          <a:lstStyle/>
          <a:p>
            <a:r>
              <a:rPr lang="sr-Cyrl-ME" dirty="0" smtClean="0">
                <a:latin typeface="Calibri" pitchFamily="34" charset="0"/>
              </a:rPr>
              <a:t>Предиспонирајући фактори: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 - оштећења мозга различите етиологије (траума, запаљенски процеси и друго)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 - епилепсија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 - неиспаваност 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 - озбиљна соматска обољења</a:t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 - бурна емоционална преживљавања и стања напетости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Психоза љубоморе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7676" cy="4873752"/>
          </a:xfrm>
        </p:spPr>
        <p:txBody>
          <a:bodyPr/>
          <a:lstStyle/>
          <a:p>
            <a:pPr>
              <a:buNone/>
            </a:pPr>
            <a:endParaRPr lang="sr-Cyrl-ME" dirty="0" smtClean="0"/>
          </a:p>
          <a:p>
            <a:r>
              <a:rPr lang="sr-Cyrl-ME" dirty="0" smtClean="0">
                <a:latin typeface="Calibri" pitchFamily="34" charset="0"/>
              </a:rPr>
              <a:t>Представља психозу суманутих мисли у облику патолошке љубоморе</a:t>
            </a:r>
          </a:p>
          <a:p>
            <a:pPr>
              <a:buNone/>
            </a:pPr>
            <a:endParaRPr lang="sr-Cyrl-ME" dirty="0" smtClean="0"/>
          </a:p>
          <a:p>
            <a:endParaRPr lang="sr-Cyrl-ME" dirty="0" smtClean="0"/>
          </a:p>
          <a:p>
            <a:r>
              <a:rPr lang="sr-Cyrl-ME" dirty="0" smtClean="0">
                <a:latin typeface="Calibri" pitchFamily="34" charset="0"/>
              </a:rPr>
              <a:t>Јавља се у каснијим фазама алкохолизма и готово увек код мушкараца</a:t>
            </a:r>
          </a:p>
          <a:p>
            <a:endParaRPr lang="sr-Cyrl-ME" dirty="0" smtClean="0"/>
          </a:p>
          <a:p>
            <a:endParaRPr lang="sr-Cyrl-ME" dirty="0" smtClean="0"/>
          </a:p>
          <a:p>
            <a:endParaRPr lang="sr-Cyrl-ME" dirty="0" smtClean="0"/>
          </a:p>
          <a:p>
            <a:endParaRPr lang="sr-Cyrl-ME" dirty="0" smtClean="0"/>
          </a:p>
          <a:p>
            <a:endParaRPr lang="en-US" dirty="0"/>
          </a:p>
        </p:txBody>
      </p:sp>
      <p:pic>
        <p:nvPicPr>
          <p:cNvPr id="5" name="Picture 4" descr="hb_1990.1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571612"/>
            <a:ext cx="3857652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Психоза љубоморе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ME" dirty="0" smtClean="0">
                <a:latin typeface="Calibri" pitchFamily="34" charset="0"/>
              </a:rPr>
              <a:t>Својом патолошком љубомором (параноидним идејама) болесник психички и физички злоставља свог партнера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Покушава да изнуди признање, као и да контролише сваки поступак свог партнера, тумачећи га у складу са својом болесном љубомором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Дешава се да поред тежих физичких повреда, пацијент убије свог партнера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Психоза љубоморе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2400304"/>
          </a:xfrm>
        </p:spPr>
        <p:txBody>
          <a:bodyPr>
            <a:noAutofit/>
          </a:bodyPr>
          <a:lstStyle/>
          <a:p>
            <a:r>
              <a:rPr lang="sr-Cyrl-ME" dirty="0" smtClean="0">
                <a:latin typeface="Calibri" pitchFamily="34" charset="0"/>
              </a:rPr>
              <a:t>Једно од објашњења развоја патолошке љубоморе код хроничног конзумирања алкохола јесте да алкохол слаби потенцију, док либидо јача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Сходно томе, пацијент незадовољан својом сниженом потенцијом пројектује кривицу на ближње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" descr="7d99e87ab9baf69b440e5368d84428d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214818"/>
            <a:ext cx="2643206" cy="2553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деменција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143404"/>
          </a:xfrm>
        </p:spPr>
        <p:txBody>
          <a:bodyPr>
            <a:normAutofit/>
          </a:bodyPr>
          <a:lstStyle/>
          <a:p>
            <a:r>
              <a:rPr lang="sr-Cyrl-ME" dirty="0" smtClean="0">
                <a:latin typeface="Calibri" pitchFamily="34" charset="0"/>
              </a:rPr>
              <a:t>Последица је тежих органских оштећења мозга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Претпоставља се да се ова деменција развија због штетног деловања алкохола или његових метаболита на мозак</a:t>
            </a:r>
            <a:br>
              <a:rPr lang="sr-Cyrl-ME" dirty="0" smtClean="0">
                <a:latin typeface="Calibri" pitchFamily="34" charset="0"/>
              </a:rPr>
            </a:br>
            <a:endParaRPr lang="en-US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Развија се после вишегодишње тешке злоупотребе алкохола и без претходних епизода алкохолног амнестичког синдрома.</a:t>
            </a: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4800" b="1" dirty="0" smtClean="0">
                <a:solidFill>
                  <a:schemeClr val="tx1"/>
                </a:solidFill>
                <a:latin typeface="Calibri" pitchFamily="34" charset="0"/>
              </a:rPr>
              <a:t>Алкохолне психозе</a:t>
            </a:r>
            <a:endParaRPr lang="en-US" sz="4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5114948"/>
          </a:xfrm>
        </p:spPr>
        <p:txBody>
          <a:bodyPr>
            <a:normAutofit/>
          </a:bodyPr>
          <a:lstStyle/>
          <a:p>
            <a:endParaRPr lang="sr-Cyrl-ME" sz="2000" dirty="0" smtClean="0">
              <a:latin typeface="Calibri" pitchFamily="34" charset="0"/>
            </a:endParaRPr>
          </a:p>
          <a:p>
            <a:r>
              <a:rPr lang="sr-Cyrl-ME" sz="2800" dirty="0" smtClean="0">
                <a:latin typeface="Calibri" pitchFamily="34" charset="0"/>
              </a:rPr>
              <a:t>Под </a:t>
            </a:r>
            <a:r>
              <a:rPr lang="sr-Cyrl-ME" sz="2800" u="sng" dirty="0" smtClean="0">
                <a:latin typeface="Calibri" pitchFamily="34" charset="0"/>
              </a:rPr>
              <a:t>алкохолним психозама </a:t>
            </a:r>
            <a:r>
              <a:rPr lang="sr-Cyrl-ME" sz="2800" dirty="0" smtClean="0">
                <a:latin typeface="Calibri" pitchFamily="34" charset="0"/>
              </a:rPr>
              <a:t>подразумевају се тешки душевни поремећаји изазвани употребом алкохола.</a:t>
            </a:r>
          </a:p>
          <a:p>
            <a:endParaRPr lang="sr-Cyrl-ME" sz="2000" dirty="0" smtClean="0">
              <a:latin typeface="Calibri" pitchFamily="34" charset="0"/>
            </a:endParaRPr>
          </a:p>
          <a:p>
            <a:pPr>
              <a:buNone/>
            </a:pPr>
            <a:endParaRPr lang="sr-Cyrl-ME" sz="2000" dirty="0" smtClean="0">
              <a:latin typeface="Calibri" pitchFamily="34" charset="0"/>
            </a:endParaRPr>
          </a:p>
        </p:txBody>
      </p:sp>
      <p:pic>
        <p:nvPicPr>
          <p:cNvPr id="4" name="Picture 3" descr="signs_of_psychosis_illust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571876"/>
            <a:ext cx="6777492" cy="305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деменција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7467600" cy="4116522"/>
          </a:xfrm>
        </p:spPr>
        <p:txBody>
          <a:bodyPr/>
          <a:lstStyle/>
          <a:p>
            <a:r>
              <a:rPr lang="sr-Cyrl-ME" dirty="0" smtClean="0">
                <a:latin typeface="Calibri" pitchFamily="34" charset="0"/>
              </a:rPr>
              <a:t>Да би се поставила дијагноза неопходно је да прођу најмање три недеље од прекида узимања алкохола (да се клиничка слика не би заменила са оним што се може видети у алкохолном апстиненцијалном синдрому)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Уз деменцију могу постојати и телесни знаци хроничног алкохолизма (полинеуропатија, други неуролошки испади, цироза јетре, итд.)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Терапија алкохолних психоза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ME" dirty="0" smtClean="0"/>
          </a:p>
          <a:p>
            <a:pPr>
              <a:buNone/>
            </a:pPr>
            <a:endParaRPr lang="sr-Cyrl-ME" dirty="0" smtClean="0"/>
          </a:p>
          <a:p>
            <a:endParaRPr lang="sr-Cyrl-ME" dirty="0" smtClean="0"/>
          </a:p>
          <a:p>
            <a:r>
              <a:rPr lang="sr-Cyrl-ME" dirty="0" smtClean="0">
                <a:latin typeface="Calibri" pitchFamily="34" charset="0"/>
              </a:rPr>
              <a:t>Код свих алкохолних психоза примењује се поливитаминска терапија ( вит. </a:t>
            </a:r>
            <a:r>
              <a:rPr lang="en-US" dirty="0" smtClean="0">
                <a:latin typeface="Calibri" pitchFamily="34" charset="0"/>
              </a:rPr>
              <a:t>B1, B6, B12, C</a:t>
            </a:r>
            <a:r>
              <a:rPr lang="sr-Cyrl-ME" dirty="0" smtClean="0">
                <a:latin typeface="Calibri" pitchFamily="34" charset="0"/>
              </a:rPr>
              <a:t>, итд.</a:t>
            </a:r>
            <a:r>
              <a:rPr lang="en-US" dirty="0" smtClean="0">
                <a:latin typeface="Calibri" pitchFamily="34" charset="0"/>
              </a:rPr>
              <a:t>)</a:t>
            </a:r>
            <a:r>
              <a:rPr lang="sr-Cyrl-ME" dirty="0" smtClean="0">
                <a:latin typeface="Calibri" pitchFamily="34" charset="0"/>
              </a:rPr>
              <a:t> у високим дозама</a:t>
            </a:r>
          </a:p>
          <a:p>
            <a:endParaRPr lang="sr-Cyrl-M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9906545">
            <a:off x="994825" y="2857597"/>
            <a:ext cx="70829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ME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Хвала на пажњи!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Алкохолне психозе обухватају следеће дијагностичке категорије: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</a:rPr>
              <a:t>Delirium tremens</a:t>
            </a:r>
          </a:p>
          <a:p>
            <a:r>
              <a:rPr lang="sr-Cyrl-ME" dirty="0" smtClean="0">
                <a:latin typeface="Calibri" pitchFamily="34" charset="0"/>
              </a:rPr>
              <a:t>Корсаковљева алкохолна психоза</a:t>
            </a:r>
          </a:p>
          <a:p>
            <a:r>
              <a:rPr lang="sr-Cyrl-ME" dirty="0" smtClean="0">
                <a:latin typeface="Calibri" pitchFamily="34" charset="0"/>
              </a:rPr>
              <a:t>Алкохолна халуциноза</a:t>
            </a:r>
          </a:p>
          <a:p>
            <a:r>
              <a:rPr lang="sr-Cyrl-ME" dirty="0" smtClean="0">
                <a:latin typeface="Calibri" pitchFamily="34" charset="0"/>
              </a:rPr>
              <a:t>Патолошко напито стање</a:t>
            </a:r>
          </a:p>
          <a:p>
            <a:r>
              <a:rPr lang="sr-Cyrl-ME" dirty="0" smtClean="0">
                <a:latin typeface="Calibri" pitchFamily="34" charset="0"/>
              </a:rPr>
              <a:t>Психоза љубоморе</a:t>
            </a:r>
          </a:p>
          <a:p>
            <a:r>
              <a:rPr lang="sr-Cyrl-ME" dirty="0" smtClean="0">
                <a:latin typeface="Calibri" pitchFamily="34" charset="0"/>
              </a:rPr>
              <a:t>Алкохолна деменција</a:t>
            </a:r>
          </a:p>
          <a:p>
            <a:r>
              <a:rPr lang="sr-Cyrl-ME" dirty="0" smtClean="0">
                <a:latin typeface="Calibri" pitchFamily="34" charset="0"/>
              </a:rPr>
              <a:t>Друга неспецификована стања (неспецификована алкохолна манија, неспецификована алкохолна психоза, хронични алкохолизам са психозом неодређеног типа)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   </a:t>
            </a:r>
            <a:r>
              <a:rPr lang="en-US" sz="3600" b="1" dirty="0" smtClean="0">
                <a:solidFill>
                  <a:schemeClr val="tx1"/>
                </a:solidFill>
                <a:latin typeface="Calibri" pitchFamily="34" charset="0"/>
              </a:rPr>
              <a:t>Delirium tremens alcoholicum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7467600" cy="5000660"/>
          </a:xfrm>
        </p:spPr>
        <p:txBody>
          <a:bodyPr>
            <a:noAutofit/>
          </a:bodyPr>
          <a:lstStyle/>
          <a:p>
            <a:r>
              <a:rPr lang="sr-Cyrl-ME" dirty="0" smtClean="0">
                <a:latin typeface="Calibri" pitchFamily="34" charset="0"/>
              </a:rPr>
              <a:t>Акутна и у ређим случајевима субакутна алкохолна психоза, која се развија после вишегодишњег алкохолног стажа</a:t>
            </a:r>
          </a:p>
          <a:p>
            <a:r>
              <a:rPr lang="sr-Cyrl-ME" dirty="0" smtClean="0">
                <a:latin typeface="Calibri" pitchFamily="34" charset="0"/>
              </a:rPr>
              <a:t>Најчешће је последица апстиненције</a:t>
            </a:r>
          </a:p>
          <a:p>
            <a:r>
              <a:rPr lang="sr-Cyrl-ME" dirty="0" smtClean="0">
                <a:latin typeface="Calibri" pitchFamily="34" charset="0"/>
              </a:rPr>
              <a:t>Показује тенденцију да се јавља у наступима који се понављају</a:t>
            </a:r>
          </a:p>
          <a:p>
            <a:r>
              <a:rPr lang="sr-Cyrl-ME" dirty="0" smtClean="0">
                <a:latin typeface="Calibri" pitchFamily="34" charset="0"/>
              </a:rPr>
              <a:t>Манифестује се као квантитативни поремећај свести са конфузним стањем уз поремећаје оријентације у времену и простору</a:t>
            </a:r>
          </a:p>
          <a:p>
            <a:r>
              <a:rPr lang="sr-Cyrl-ME" dirty="0" smtClean="0">
                <a:latin typeface="Calibri" pitchFamily="34" charset="0"/>
              </a:rPr>
              <a:t>Јављају се и халуцинације (чешће визуелне него слушне)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Корсаковљева психоза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Вернике Корсаков (</a:t>
            </a:r>
            <a:r>
              <a:rPr lang="en-US" dirty="0" smtClean="0">
                <a:latin typeface="Calibri" pitchFamily="34" charset="0"/>
              </a:rPr>
              <a:t>Wernicke-Korsakoff) </a:t>
            </a:r>
            <a:r>
              <a:rPr lang="sr-Cyrl-ME" dirty="0" smtClean="0">
                <a:latin typeface="Calibri" pitchFamily="34" charset="0"/>
              </a:rPr>
              <a:t>синдром је психоза акутног или хроничног тока која настаје као последица секундарне дегенерације неурона, настале услед дефицита тиамина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Нелечена акутна фаза траје око две недеље и код 85% пацијената развија се слика Корсаковљеве психозе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ME" dirty="0" smtClean="0"/>
              <a:t> </a:t>
            </a:r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Корсаковљева психоза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ME" u="sng" dirty="0" smtClean="0">
                <a:latin typeface="Calibri" pitchFamily="34" charset="0"/>
              </a:rPr>
              <a:t>Корсаковљева психоза </a:t>
            </a:r>
            <a:r>
              <a:rPr lang="sr-Cyrl-ME" dirty="0" smtClean="0">
                <a:latin typeface="Calibri" pitchFamily="34" charset="0"/>
              </a:rPr>
              <a:t>представља одсуство способности за меморисање нових информација, заједно са варијететима ретроградне амнезије</a:t>
            </a:r>
          </a:p>
          <a:p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Развија се после вишегодишње злоупотребе алкохола, често као секвела акутне алкохолне психозе, нарочито </a:t>
            </a:r>
            <a:r>
              <a:rPr lang="en-US" dirty="0" smtClean="0">
                <a:latin typeface="Calibri" pitchFamily="34" charset="0"/>
              </a:rPr>
              <a:t>delirium tremensa</a:t>
            </a:r>
            <a:endParaRPr lang="sr-Cyrl-ME" dirty="0" smtClean="0">
              <a:latin typeface="Calibri" pitchFamily="34" charset="0"/>
            </a:endParaRPr>
          </a:p>
          <a:p>
            <a:r>
              <a:rPr lang="sr-Cyrl-ME" dirty="0" smtClean="0">
                <a:latin typeface="Calibri" pitchFamily="34" charset="0"/>
              </a:rPr>
              <a:t>Обично је праћена алкохолном полинеуропатијом, али може бити удружена и са </a:t>
            </a:r>
            <a:r>
              <a:rPr lang="en-US" i="1" u="sng" dirty="0" smtClean="0">
                <a:latin typeface="Calibri" pitchFamily="34" charset="0"/>
              </a:rPr>
              <a:t>Wernickeovom </a:t>
            </a:r>
            <a:r>
              <a:rPr lang="sr-Cyrl-ME" i="1" u="sng" dirty="0" smtClean="0">
                <a:latin typeface="Calibri" pitchFamily="34" charset="0"/>
              </a:rPr>
              <a:t>енцефалопатијом </a:t>
            </a: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r>
              <a:rPr lang="sr-Cyrl-ME" dirty="0" smtClean="0">
                <a:latin typeface="Calibri" pitchFamily="34" charset="0"/>
              </a:rPr>
              <a:t>(тетрада симптома: 1. акутно конфузно стање , 2. офталмоплегија, 3. нистагмус, 4. атаксија)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Корсаковљева психоза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sr-Cyrl-ME" sz="3600" dirty="0" smtClean="0">
                <a:latin typeface="Calibri" pitchFamily="34" charset="0"/>
              </a:rPr>
              <a:t> Карактеристике:</a:t>
            </a:r>
            <a:br>
              <a:rPr lang="sr-Cyrl-ME" sz="3600" dirty="0" smtClean="0">
                <a:latin typeface="Calibri" pitchFamily="34" charset="0"/>
              </a:rPr>
            </a:br>
            <a:r>
              <a:rPr lang="sr-Cyrl-ME" sz="3600" dirty="0" smtClean="0">
                <a:latin typeface="Calibri" pitchFamily="34" charset="0"/>
              </a:rPr>
              <a:t/>
            </a:r>
            <a:br>
              <a:rPr lang="sr-Cyrl-ME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>*</a:t>
            </a:r>
            <a:r>
              <a:rPr lang="sr-Cyrl-ME" sz="3600" dirty="0" smtClean="0">
                <a:latin typeface="Calibri" pitchFamily="34" charset="0"/>
              </a:rPr>
              <a:t> амнестички синдром са конфабулацијама</a:t>
            </a:r>
          </a:p>
          <a:p>
            <a:pPr>
              <a:buNone/>
            </a:pPr>
            <a:r>
              <a:rPr lang="sr-Cyrl-ME" sz="3600" dirty="0" smtClean="0">
                <a:latin typeface="Calibri" pitchFamily="34" charset="0"/>
              </a:rPr>
              <a:t>    </a:t>
            </a:r>
            <a:r>
              <a:rPr lang="en-US" sz="3600" dirty="0" smtClean="0">
                <a:latin typeface="Calibri" pitchFamily="34" charset="0"/>
              </a:rPr>
              <a:t>* </a:t>
            </a:r>
            <a:r>
              <a:rPr lang="sr-Cyrl-ME" sz="3600" dirty="0" smtClean="0">
                <a:latin typeface="Calibri" pitchFamily="34" charset="0"/>
              </a:rPr>
              <a:t>непосредно памћење (ултракратко и кратко) није поремећено</a:t>
            </a:r>
            <a:r>
              <a:rPr lang="en-US" sz="3600" dirty="0" smtClean="0">
                <a:latin typeface="Calibri" pitchFamily="34" charset="0"/>
              </a:rPr>
              <a:t>, </a:t>
            </a:r>
            <a:r>
              <a:rPr lang="sr-Cyrl-ME" sz="3600" dirty="0" smtClean="0">
                <a:latin typeface="Calibri" pitchFamily="34" charset="0"/>
              </a:rPr>
              <a:t>али се већ после 25-30 мин. упамћени садржаји губе </a:t>
            </a:r>
          </a:p>
          <a:p>
            <a:pPr>
              <a:buNone/>
            </a:pPr>
            <a:r>
              <a:rPr lang="sr-Cyrl-ME" sz="3600" dirty="0" smtClean="0">
                <a:latin typeface="Calibri" pitchFamily="34" charset="0"/>
              </a:rPr>
              <a:t>     </a:t>
            </a:r>
            <a:r>
              <a:rPr lang="en-US" sz="3600" dirty="0" smtClean="0">
                <a:latin typeface="Calibri" pitchFamily="34" charset="0"/>
              </a:rPr>
              <a:t>* </a:t>
            </a:r>
            <a:r>
              <a:rPr lang="sr-Cyrl-ME" sz="3600" dirty="0" smtClean="0">
                <a:latin typeface="Calibri" pitchFamily="34" charset="0"/>
              </a:rPr>
              <a:t>грешке у препознавању лица</a:t>
            </a:r>
            <a:br>
              <a:rPr lang="sr-Cyrl-ME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> * </a:t>
            </a:r>
            <a:r>
              <a:rPr lang="sr-Cyrl-ME" sz="3600" dirty="0" smtClean="0">
                <a:latin typeface="Calibri" pitchFamily="34" charset="0"/>
              </a:rPr>
              <a:t>поремећаји оријентације у времену и простору</a:t>
            </a: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> *</a:t>
            </a:r>
            <a:r>
              <a:rPr lang="sr-Cyrl-ME" sz="3600" dirty="0" smtClean="0">
                <a:latin typeface="Calibri" pitchFamily="34" charset="0"/>
              </a:rPr>
              <a:t> екстремна сугестибилност </a:t>
            </a: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> *</a:t>
            </a:r>
            <a:r>
              <a:rPr lang="sr-Cyrl-ME" sz="3600" dirty="0" smtClean="0">
                <a:latin typeface="Calibri" pitchFamily="34" charset="0"/>
              </a:rPr>
              <a:t> епизоде агитације (понекад, претежно ноћу)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endParaRPr lang="sr-Cyrl-ME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халуциноза 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ME" dirty="0" smtClean="0">
                <a:latin typeface="Calibri" pitchFamily="34" charset="0"/>
              </a:rPr>
              <a:t>Алкохолна психоза која се најчешће јавља код млађих људи, после релативно кратког алкохолног стажа (3-4 године) </a:t>
            </a:r>
            <a:br>
              <a:rPr lang="sr-Cyrl-ME" dirty="0" smtClean="0">
                <a:latin typeface="Calibri" pitchFamily="34" charset="0"/>
              </a:rPr>
            </a:br>
            <a:endParaRPr lang="sr-Cyrl-ME" dirty="0" smtClean="0">
              <a:latin typeface="Calibri" pitchFamily="34" charset="0"/>
            </a:endParaRPr>
          </a:p>
          <a:p>
            <a:pPr>
              <a:buNone/>
            </a:pPr>
            <a:endParaRPr lang="sr-Cyrl-ME" dirty="0" smtClean="0">
              <a:latin typeface="Calibri" pitchFamily="34" charset="0"/>
            </a:endParaRPr>
          </a:p>
          <a:p>
            <a:pPr>
              <a:buNone/>
            </a:pPr>
            <a:endParaRPr lang="sr-Cyrl-ME" dirty="0" smtClean="0">
              <a:latin typeface="Calibri" pitchFamily="34" charset="0"/>
            </a:endParaRPr>
          </a:p>
        </p:txBody>
      </p:sp>
      <p:pic>
        <p:nvPicPr>
          <p:cNvPr id="4" name="Picture 3" descr="absinthe-man-and-green-fair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143248"/>
            <a:ext cx="6357982" cy="3404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ME" sz="3600" b="1" dirty="0" smtClean="0">
                <a:solidFill>
                  <a:schemeClr val="tx1"/>
                </a:solidFill>
                <a:latin typeface="Calibri" pitchFamily="34" charset="0"/>
              </a:rPr>
              <a:t>Алкохолна халуциноза </a:t>
            </a:r>
            <a:endParaRPr lang="en-US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ME" sz="2600" dirty="0" smtClean="0">
                <a:latin typeface="Calibri" pitchFamily="34" charset="0"/>
              </a:rPr>
              <a:t>Карактеристике:</a:t>
            </a:r>
            <a:br>
              <a:rPr lang="sr-Cyrl-ME" sz="2600" dirty="0" smtClean="0">
                <a:latin typeface="Calibri" pitchFamily="34" charset="0"/>
              </a:rPr>
            </a:br>
            <a:r>
              <a:rPr lang="sr-Cyrl-ME" sz="2600" dirty="0" smtClean="0">
                <a:latin typeface="Calibri" pitchFamily="34" charset="0"/>
              </a:rPr>
              <a:t/>
            </a:r>
            <a:br>
              <a:rPr lang="sr-Cyrl-ME" sz="2600" dirty="0" smtClean="0">
                <a:latin typeface="Calibri" pitchFamily="34" charset="0"/>
              </a:rPr>
            </a:br>
            <a:r>
              <a:rPr lang="en-US" sz="2600" dirty="0" smtClean="0">
                <a:latin typeface="Calibri" pitchFamily="34" charset="0"/>
              </a:rPr>
              <a:t>* </a:t>
            </a:r>
            <a:r>
              <a:rPr lang="sr-Cyrl-ME" sz="2600" dirty="0" smtClean="0">
                <a:latin typeface="Calibri" pitchFamily="34" charset="0"/>
              </a:rPr>
              <a:t>халуцинације (најчешће слушне, првобитно у виду гласова који се пацијенту ругају, нападају га, прете)</a:t>
            </a:r>
            <a:br>
              <a:rPr lang="sr-Cyrl-ME" sz="2600" dirty="0" smtClean="0">
                <a:latin typeface="Calibri" pitchFamily="34" charset="0"/>
              </a:rPr>
            </a:br>
            <a:r>
              <a:rPr lang="sr-Cyrl-ME" sz="2600" dirty="0" smtClean="0">
                <a:latin typeface="Calibri" pitchFamily="34" charset="0"/>
              </a:rPr>
              <a:t>   - гласови су обично мушки, транзиторни, али могу да се јављају и у периоду од пар месеци</a:t>
            </a:r>
            <a:br>
              <a:rPr lang="sr-Cyrl-ME" sz="2600" dirty="0" smtClean="0">
                <a:latin typeface="Calibri" pitchFamily="34" charset="0"/>
              </a:rPr>
            </a:br>
            <a:r>
              <a:rPr lang="sr-Cyrl-ME" sz="2600" dirty="0" smtClean="0">
                <a:latin typeface="Calibri" pitchFamily="34" charset="0"/>
              </a:rPr>
              <a:t/>
            </a:r>
            <a:br>
              <a:rPr lang="sr-Cyrl-ME" sz="2600" dirty="0" smtClean="0">
                <a:latin typeface="Calibri" pitchFamily="34" charset="0"/>
              </a:rPr>
            </a:br>
            <a:r>
              <a:rPr lang="en-US" sz="2600" dirty="0" smtClean="0">
                <a:latin typeface="Calibri" pitchFamily="34" charset="0"/>
              </a:rPr>
              <a:t/>
            </a:r>
            <a:br>
              <a:rPr lang="en-US" sz="2600" dirty="0" smtClean="0">
                <a:latin typeface="Calibri" pitchFamily="34" charset="0"/>
              </a:rPr>
            </a:br>
            <a:r>
              <a:rPr lang="en-US" sz="2600" dirty="0" smtClean="0">
                <a:latin typeface="Calibri" pitchFamily="34" charset="0"/>
              </a:rPr>
              <a:t>*</a:t>
            </a:r>
            <a:r>
              <a:rPr lang="sr-Cyrl-ME" sz="2600" dirty="0" smtClean="0">
                <a:latin typeface="Calibri" pitchFamily="34" charset="0"/>
              </a:rPr>
              <a:t> свест је обично очувана или благо помућена, сачуване аутопсихичке оријентације</a:t>
            </a:r>
            <a:br>
              <a:rPr lang="sr-Cyrl-ME" sz="2600" dirty="0" smtClean="0">
                <a:latin typeface="Calibri" pitchFamily="34" charset="0"/>
              </a:rPr>
            </a:br>
            <a:r>
              <a:rPr lang="sr-Cyrl-ME" sz="2600" dirty="0" smtClean="0">
                <a:latin typeface="Calibri" pitchFamily="34" charset="0"/>
              </a:rPr>
              <a:t/>
            </a:r>
            <a:br>
              <a:rPr lang="sr-Cyrl-ME" sz="2600" dirty="0" smtClean="0">
                <a:latin typeface="Calibri" pitchFamily="34" charset="0"/>
              </a:rPr>
            </a:br>
            <a:r>
              <a:rPr lang="en-US" sz="2600" dirty="0" smtClean="0">
                <a:latin typeface="Calibri" pitchFamily="34" charset="0"/>
              </a:rPr>
              <a:t>* </a:t>
            </a:r>
            <a:r>
              <a:rPr lang="sr-Cyrl-ME" sz="2600" dirty="0" smtClean="0">
                <a:latin typeface="Calibri" pitchFamily="34" charset="0"/>
              </a:rPr>
              <a:t>сумануте идеје односа и прогањања (пацијент потенцијално опасан по околину) </a:t>
            </a:r>
            <a:br>
              <a:rPr lang="sr-Cyrl-ME" sz="2600" dirty="0" smtClean="0">
                <a:latin typeface="Calibri" pitchFamily="34" charset="0"/>
              </a:rPr>
            </a:br>
            <a:r>
              <a:rPr lang="sr-Cyrl-ME" sz="2600" dirty="0" smtClean="0">
                <a:latin typeface="Calibri" pitchFamily="34" charset="0"/>
              </a:rPr>
              <a:t/>
            </a:r>
            <a:br>
              <a:rPr lang="sr-Cyrl-ME" sz="2600" dirty="0" smtClean="0">
                <a:latin typeface="Calibri" pitchFamily="34" charset="0"/>
              </a:rPr>
            </a:br>
            <a:r>
              <a:rPr lang="en-US" sz="2600" dirty="0" smtClean="0">
                <a:latin typeface="Calibri" pitchFamily="34" charset="0"/>
              </a:rPr>
              <a:t>* </a:t>
            </a:r>
            <a:r>
              <a:rPr lang="sr-Cyrl-ME" sz="2600" dirty="0" smtClean="0">
                <a:latin typeface="Calibri" pitchFamily="34" charset="0"/>
              </a:rPr>
              <a:t>ризик од самоубиства (последица заповедних халуцинаторних гласова) </a:t>
            </a:r>
            <a:r>
              <a:rPr lang="sr-Cyrl-ME" dirty="0" smtClean="0">
                <a:latin typeface="Calibri" pitchFamily="34" charset="0"/>
              </a:rPr>
              <a:t/>
            </a:r>
            <a:br>
              <a:rPr lang="sr-Cyrl-ME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157</TotalTime>
  <Words>616</Words>
  <Application>Microsoft Office PowerPoint</Application>
  <PresentationFormat>On-screen Show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АЛКОХОЛНЕ ПСИХОЗЕ</vt:lpstr>
      <vt:lpstr>Алкохолне психозе</vt:lpstr>
      <vt:lpstr>Алкохолне психозе обухватају следеће дијагностичке категорије:</vt:lpstr>
      <vt:lpstr>    Delirium tremens alcoholicum</vt:lpstr>
      <vt:lpstr>Корсаковљева психоза</vt:lpstr>
      <vt:lpstr> Корсаковљева психоза</vt:lpstr>
      <vt:lpstr>Корсаковљева психоза</vt:lpstr>
      <vt:lpstr>Алкохолна халуциноза </vt:lpstr>
      <vt:lpstr>Алкохолна халуциноза </vt:lpstr>
      <vt:lpstr>Алкохолна халуциноза</vt:lpstr>
      <vt:lpstr>Алкохолна халуциноза</vt:lpstr>
      <vt:lpstr>Патолошко напито стање</vt:lpstr>
      <vt:lpstr>Патолошко напито стање </vt:lpstr>
      <vt:lpstr>Патолошко напито стање</vt:lpstr>
      <vt:lpstr>Патолошко напито стање</vt:lpstr>
      <vt:lpstr>Психоза љубоморе</vt:lpstr>
      <vt:lpstr>Психоза љубоморе</vt:lpstr>
      <vt:lpstr>Психоза љубоморе</vt:lpstr>
      <vt:lpstr>Алкохолна деменција</vt:lpstr>
      <vt:lpstr>Алкохолна деменција</vt:lpstr>
      <vt:lpstr>Терапија алкохолних психоза</vt:lpstr>
      <vt:lpstr>Slide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Алкохолне психозе</dc:title>
  <dc:creator>Dr</dc:creator>
  <cp:lastModifiedBy>Mirjana Jovanovic</cp:lastModifiedBy>
  <cp:revision>18</cp:revision>
  <dcterms:created xsi:type="dcterms:W3CDTF">2017-01-28T14:01:18Z</dcterms:created>
  <dcterms:modified xsi:type="dcterms:W3CDTF">2017-01-30T11:10:09Z</dcterms:modified>
</cp:coreProperties>
</file>