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7" r:id="rId12"/>
    <p:sldId id="265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7905A-3E40-4B88-9C31-9A5B2EF750EB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C91C-04AF-4B5D-9704-397DA69B7D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7905A-3E40-4B88-9C31-9A5B2EF750EB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C91C-04AF-4B5D-9704-397DA69B7D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7905A-3E40-4B88-9C31-9A5B2EF750EB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C91C-04AF-4B5D-9704-397DA69B7D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7905A-3E40-4B88-9C31-9A5B2EF750EB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C91C-04AF-4B5D-9704-397DA69B7D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7905A-3E40-4B88-9C31-9A5B2EF750EB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C91C-04AF-4B5D-9704-397DA69B7D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7905A-3E40-4B88-9C31-9A5B2EF750EB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C91C-04AF-4B5D-9704-397DA69B7D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7905A-3E40-4B88-9C31-9A5B2EF750EB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C91C-04AF-4B5D-9704-397DA69B7D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7905A-3E40-4B88-9C31-9A5B2EF750EB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C91C-04AF-4B5D-9704-397DA69B7D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7905A-3E40-4B88-9C31-9A5B2EF750EB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C91C-04AF-4B5D-9704-397DA69B7D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7905A-3E40-4B88-9C31-9A5B2EF750EB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C91C-04AF-4B5D-9704-397DA69B7D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7905A-3E40-4B88-9C31-9A5B2EF750EB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C91C-04AF-4B5D-9704-397DA69B7D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7905A-3E40-4B88-9C31-9A5B2EF750EB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1C91C-04AF-4B5D-9704-397DA69B7D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latin typeface="Calibri" pitchFamily="34" charset="0"/>
              </a:rPr>
              <a:t>Delirium tremens alcoholicum</a:t>
            </a:r>
            <a:endParaRPr lang="en-US" sz="7200" b="1" dirty="0">
              <a:latin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5429264"/>
            <a:ext cx="6400800" cy="1038220"/>
          </a:xfrm>
        </p:spPr>
        <p:txBody>
          <a:bodyPr>
            <a:normAutofit/>
          </a:bodyPr>
          <a:lstStyle/>
          <a:p>
            <a:r>
              <a:rPr lang="sr-Cyrl-ME" sz="2800" dirty="0" smtClean="0"/>
              <a:t>Проф. др Миња Јовановић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85860"/>
            <a:ext cx="4257676" cy="4572031"/>
          </a:xfrm>
        </p:spPr>
        <p:txBody>
          <a:bodyPr>
            <a:normAutofit/>
          </a:bodyPr>
          <a:lstStyle/>
          <a:p>
            <a:endParaRPr lang="sr-Cyrl-ME" dirty="0" smtClean="0"/>
          </a:p>
          <a:p>
            <a:endParaRPr lang="sr-Cyrl-ME" dirty="0"/>
          </a:p>
          <a:p>
            <a:r>
              <a:rPr lang="sr-Cyrl-ME" dirty="0"/>
              <a:t>Д</a:t>
            </a:r>
            <a:r>
              <a:rPr lang="sr-Cyrl-ME" dirty="0" smtClean="0"/>
              <a:t>елирантно помућење свести, праћено је обично тремором екстремитета и целог тела</a:t>
            </a:r>
            <a:endParaRPr lang="en-US" dirty="0"/>
          </a:p>
        </p:txBody>
      </p:sp>
      <p:pic>
        <p:nvPicPr>
          <p:cNvPr id="4" name="Picture 3" descr="f29d11ea5490be3bc3d0dcfcc6246c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857232"/>
            <a:ext cx="4000496" cy="5572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ME" dirty="0" smtClean="0"/>
              <a:t>Клиничка слика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ME" dirty="0" smtClean="0"/>
              <a:t>Пажња</a:t>
            </a:r>
          </a:p>
          <a:p>
            <a:endParaRPr lang="sr-Cyrl-ME" dirty="0"/>
          </a:p>
          <a:p>
            <a:pPr>
              <a:buNone/>
            </a:pPr>
            <a:r>
              <a:rPr lang="sr-Cyrl-ME" dirty="0" smtClean="0"/>
              <a:t>     </a:t>
            </a:r>
            <a:r>
              <a:rPr lang="en-US" dirty="0" smtClean="0"/>
              <a:t>* </a:t>
            </a:r>
            <a:r>
              <a:rPr lang="sr-Cyrl-ME" dirty="0"/>
              <a:t>и</a:t>
            </a:r>
            <a:r>
              <a:rPr lang="sr-Cyrl-ME" dirty="0" smtClean="0"/>
              <a:t>зузетно поремећена због чулних обмана</a:t>
            </a:r>
            <a:br>
              <a:rPr lang="sr-Cyrl-ME" dirty="0" smtClean="0"/>
            </a:br>
            <a:r>
              <a:rPr lang="sr-Cyrl-ME" dirty="0" smtClean="0"/>
              <a:t/>
            </a:r>
            <a:br>
              <a:rPr lang="sr-Cyrl-ME" dirty="0" smtClean="0"/>
            </a:br>
            <a:r>
              <a:rPr lang="sr-Cyrl-ME" dirty="0" smtClean="0"/>
              <a:t>  </a:t>
            </a:r>
            <a:r>
              <a:rPr lang="en-US" dirty="0" smtClean="0"/>
              <a:t>* </a:t>
            </a:r>
            <a:r>
              <a:rPr lang="sr-Cyrl-ME" dirty="0" smtClean="0"/>
              <a:t>оштећење способности усмеравања или одржавања психичке енергије према околним стимулусима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ME" dirty="0" smtClean="0"/>
              <a:t>Клиничка слика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14932" cy="4525963"/>
          </a:xfrm>
        </p:spPr>
        <p:txBody>
          <a:bodyPr>
            <a:normAutofit fontScale="92500" lnSpcReduction="20000"/>
          </a:bodyPr>
          <a:lstStyle/>
          <a:p>
            <a:r>
              <a:rPr lang="sr-Cyrl-ME" dirty="0" smtClean="0"/>
              <a:t>Халуцинације</a:t>
            </a:r>
            <a:br>
              <a:rPr lang="sr-Cyrl-ME" dirty="0" smtClean="0"/>
            </a:br>
            <a:endParaRPr lang="sr-Cyrl-ME" dirty="0"/>
          </a:p>
          <a:p>
            <a:pPr>
              <a:buNone/>
            </a:pPr>
            <a:r>
              <a:rPr lang="sr-Cyrl-ME" dirty="0"/>
              <a:t> </a:t>
            </a:r>
            <a:r>
              <a:rPr lang="sr-Cyrl-ME" dirty="0" smtClean="0"/>
              <a:t>   </a:t>
            </a:r>
            <a:r>
              <a:rPr lang="en-US" dirty="0" smtClean="0"/>
              <a:t>* </a:t>
            </a:r>
            <a:r>
              <a:rPr lang="sr-Cyrl-ME" dirty="0" smtClean="0"/>
              <a:t>Зоопсије </a:t>
            </a:r>
            <a:br>
              <a:rPr lang="sr-Cyrl-ME" dirty="0" smtClean="0"/>
            </a:br>
            <a:r>
              <a:rPr lang="sr-Cyrl-ME" dirty="0" smtClean="0"/>
              <a:t>- болесник види змије, гуштере, бубе и слично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sr-Cyrl-ME" dirty="0" smtClean="0"/>
              <a:t> </a:t>
            </a:r>
            <a:br>
              <a:rPr lang="sr-Cyrl-ME" dirty="0" smtClean="0"/>
            </a:br>
            <a:r>
              <a:rPr lang="en-US" dirty="0" smtClean="0"/>
              <a:t>* </a:t>
            </a:r>
            <a:r>
              <a:rPr lang="sr-Cyrl-ME" dirty="0" smtClean="0"/>
              <a:t>Тактилне халуцинације </a:t>
            </a:r>
            <a:br>
              <a:rPr lang="sr-Cyrl-ME" dirty="0" smtClean="0"/>
            </a:br>
            <a:r>
              <a:rPr lang="sr-Cyrl-ME" dirty="0" smtClean="0"/>
              <a:t>- болесник осећа како га инсекти уједају или се завлаче испод коже, миле по кожи </a:t>
            </a:r>
            <a:endParaRPr lang="en-US" dirty="0"/>
          </a:p>
        </p:txBody>
      </p:sp>
      <p:pic>
        <p:nvPicPr>
          <p:cNvPr id="5" name="Picture 4" descr="delirium_tremens_by_hanok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1214422"/>
            <a:ext cx="3579802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428604"/>
            <a:ext cx="5286412" cy="3328998"/>
          </a:xfrm>
        </p:spPr>
        <p:txBody>
          <a:bodyPr>
            <a:normAutofit fontScale="85000" lnSpcReduction="20000"/>
          </a:bodyPr>
          <a:lstStyle/>
          <a:p>
            <a:r>
              <a:rPr lang="sr-Cyrl-ME" dirty="0" smtClean="0"/>
              <a:t>Сугестијом је могуће изазвати халуцинације или навести болесника да чита са празног листа папира или да са њега скида “бубе”</a:t>
            </a:r>
          </a:p>
          <a:p>
            <a:endParaRPr lang="sr-Cyrl-ME" dirty="0"/>
          </a:p>
          <a:p>
            <a:r>
              <a:rPr lang="sr-Cyrl-ME" dirty="0" smtClean="0"/>
              <a:t>Видне халуцинације је могуће изазвати притиском на очне јабучице</a:t>
            </a:r>
            <a:endParaRPr lang="en-US" dirty="0"/>
          </a:p>
        </p:txBody>
      </p:sp>
      <p:pic>
        <p:nvPicPr>
          <p:cNvPr id="5" name="Picture 4" descr="0b45d1901e2a0f35e52de20e46000e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3500438"/>
            <a:ext cx="4286248" cy="3143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ME" dirty="0" smtClean="0"/>
              <a:t>Клиничка слика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77500" lnSpcReduction="20000"/>
          </a:bodyPr>
          <a:lstStyle/>
          <a:p>
            <a:r>
              <a:rPr lang="sr-Cyrl-ME" dirty="0" smtClean="0"/>
              <a:t>Телесни знаци и симптоми:</a:t>
            </a:r>
            <a:br>
              <a:rPr lang="sr-Cyrl-ME" dirty="0" smtClean="0"/>
            </a:br>
            <a:r>
              <a:rPr lang="sr-Cyrl-ME" dirty="0" smtClean="0"/>
              <a:t/>
            </a:r>
            <a:br>
              <a:rPr lang="sr-Cyrl-ME" dirty="0" smtClean="0"/>
            </a:br>
            <a:r>
              <a:rPr lang="en-US" dirty="0" smtClean="0"/>
              <a:t>* </a:t>
            </a:r>
            <a:r>
              <a:rPr lang="sr-Cyrl-ME" dirty="0" smtClean="0"/>
              <a:t>изражен и груб тремор (дрхтање захвата екстремитете, вилицу, језик, цело тело)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*</a:t>
            </a:r>
            <a:r>
              <a:rPr lang="sr-Cyrl-ME" dirty="0" smtClean="0"/>
              <a:t> профузно знојење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*</a:t>
            </a:r>
            <a:r>
              <a:rPr lang="sr-Cyrl-ME" dirty="0" smtClean="0"/>
              <a:t> повишена температура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*</a:t>
            </a:r>
            <a:r>
              <a:rPr lang="sr-Cyrl-ME" dirty="0" smtClean="0"/>
              <a:t> олигурија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*</a:t>
            </a:r>
            <a:r>
              <a:rPr lang="sr-Cyrl-ME" dirty="0" smtClean="0"/>
              <a:t> налаз у мокраћи може да покаже албуминурију, гликозурију, уробилиногенурију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*</a:t>
            </a:r>
            <a:r>
              <a:rPr lang="sr-Cyrl-ME" dirty="0" smtClean="0"/>
              <a:t> анемија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sr-Cyrl-ME" dirty="0" smtClean="0"/>
              <a:t>Делирантна епизода траје 5 до 10 дана и завршава се терминалним сном, после којег се делирантно стање повлачи</a:t>
            </a:r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sr-Cyrl-ME" dirty="0" smtClean="0"/>
          </a:p>
          <a:p>
            <a:r>
              <a:rPr lang="sr-Cyrl-ME" dirty="0" smtClean="0"/>
              <a:t>Постоји непотпуна амнезија за догађаје из периода помућења свести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r>
              <a:rPr lang="sr-Cyrl-ME" dirty="0" smtClean="0"/>
              <a:t>Смртност је око 5-10%.</a:t>
            </a:r>
            <a:br>
              <a:rPr lang="sr-Cyrl-ME" dirty="0" smtClean="0"/>
            </a:br>
            <a:endParaRPr lang="sr-Cyrl-ME" dirty="0" smtClean="0"/>
          </a:p>
          <a:p>
            <a:r>
              <a:rPr lang="sr-Cyrl-ME" dirty="0" smtClean="0"/>
              <a:t>Највећи ризик по живот пацијента је када се делиријум појави неочекивано и иницијалне манифестације погрешно интерпретирају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ME" dirty="0" smtClean="0"/>
              <a:t>Диференцијална дијагноза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r>
              <a:rPr lang="sr-Cyrl-ME" dirty="0" smtClean="0"/>
              <a:t>Хепатична енцефалопатија</a:t>
            </a:r>
          </a:p>
          <a:p>
            <a:r>
              <a:rPr lang="sr-Cyrl-ME" dirty="0" smtClean="0"/>
              <a:t>Повреде главе</a:t>
            </a:r>
          </a:p>
          <a:p>
            <a:r>
              <a:rPr lang="sr-Cyrl-ME" dirty="0" smtClean="0"/>
              <a:t>Пнеумонија</a:t>
            </a:r>
          </a:p>
          <a:p>
            <a:r>
              <a:rPr lang="sr-Cyrl-ME" dirty="0" smtClean="0"/>
              <a:t>Акутна психотична стања</a:t>
            </a:r>
          </a:p>
          <a:p>
            <a:r>
              <a:rPr lang="sr-Cyrl-ME" dirty="0" smtClean="0"/>
              <a:t>Акутна конфузна стања другог узрока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ME" dirty="0" smtClean="0"/>
              <a:t>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r>
              <a:rPr lang="sr-Cyrl-ME" dirty="0" smtClean="0"/>
              <a:t>Сузбити узнемиреност и несаницу</a:t>
            </a:r>
            <a:br>
              <a:rPr lang="sr-Cyrl-ME" dirty="0" smtClean="0"/>
            </a:br>
            <a:r>
              <a:rPr lang="sr-Cyrl-ME" dirty="0" smtClean="0"/>
              <a:t/>
            </a:r>
            <a:br>
              <a:rPr lang="sr-Cyrl-ME" dirty="0" smtClean="0"/>
            </a:br>
            <a:endParaRPr lang="sr-Cyrl-ME" dirty="0" smtClean="0"/>
          </a:p>
          <a:p>
            <a:r>
              <a:rPr lang="sr-Cyrl-ME" dirty="0" smtClean="0"/>
              <a:t>Превенирати и лечити соматске компликације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ME" dirty="0" smtClean="0"/>
              <a:t>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ME" dirty="0" smtClean="0"/>
              <a:t>Диазепам (за смирење)</a:t>
            </a:r>
          </a:p>
          <a:p>
            <a:r>
              <a:rPr lang="sr-Cyrl-ME" dirty="0" smtClean="0"/>
              <a:t>Хидрирање пацијента (давати инфузије физиолошког раствора и хипертоне глукозе)</a:t>
            </a:r>
            <a:br>
              <a:rPr lang="sr-Cyrl-ME" dirty="0" smtClean="0"/>
            </a:br>
            <a:r>
              <a:rPr lang="sr-Cyrl-ME" dirty="0" smtClean="0"/>
              <a:t> </a:t>
            </a:r>
            <a:r>
              <a:rPr lang="en-US" dirty="0" smtClean="0"/>
              <a:t>*</a:t>
            </a:r>
            <a:r>
              <a:rPr lang="sr-Cyrl-ME" dirty="0" smtClean="0"/>
              <a:t> опрез – опасност од можданог едема</a:t>
            </a:r>
          </a:p>
          <a:p>
            <a:r>
              <a:rPr lang="sr-Cyrl-ME" dirty="0" smtClean="0"/>
              <a:t>Водити рачуна о стању електролита </a:t>
            </a:r>
            <a:r>
              <a:rPr lang="en-US" dirty="0" smtClean="0"/>
              <a:t>(K, Mg, Na) </a:t>
            </a:r>
            <a:endParaRPr lang="sr-Cyrl-ME" dirty="0" smtClean="0"/>
          </a:p>
          <a:p>
            <a:r>
              <a:rPr lang="sr-Cyrl-ME" dirty="0" smtClean="0"/>
              <a:t>Кардиотоници</a:t>
            </a:r>
          </a:p>
          <a:p>
            <a:r>
              <a:rPr lang="sr-Cyrl-ME" dirty="0" smtClean="0"/>
              <a:t>Аналептици (по потреби)</a:t>
            </a:r>
          </a:p>
          <a:p>
            <a:r>
              <a:rPr lang="sr-Cyrl-ME" dirty="0" smtClean="0"/>
              <a:t>Антибиотици (превентивно)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Delirium tremens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Delirium tremens </a:t>
            </a:r>
            <a:r>
              <a:rPr lang="sr-Cyrl-ME" dirty="0" smtClean="0"/>
              <a:t>је честа алкохолна психоза алкохоличара и припада органском психосиндрому.</a:t>
            </a:r>
            <a:endParaRPr lang="en-US" dirty="0"/>
          </a:p>
        </p:txBody>
      </p:sp>
      <p:pic>
        <p:nvPicPr>
          <p:cNvPr id="4" name="Picture 3" descr="more_about_alcoholism_by_morgan_motes-d6meuk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3214686"/>
            <a:ext cx="4714884" cy="3214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ME" dirty="0" smtClean="0"/>
              <a:t>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ME" dirty="0" smtClean="0"/>
              <a:t>Не препоручују се:</a:t>
            </a:r>
          </a:p>
          <a:p>
            <a:endParaRPr lang="sr-Cyrl-ME" dirty="0"/>
          </a:p>
          <a:p>
            <a:pPr>
              <a:buNone/>
            </a:pPr>
            <a:r>
              <a:rPr lang="sr-Cyrl-ME" dirty="0" smtClean="0"/>
              <a:t>    - фенотијазини</a:t>
            </a:r>
          </a:p>
          <a:p>
            <a:pPr>
              <a:buNone/>
            </a:pPr>
            <a:r>
              <a:rPr lang="sr-Cyrl-ME" dirty="0"/>
              <a:t> </a:t>
            </a:r>
            <a:r>
              <a:rPr lang="sr-Cyrl-ME" dirty="0" smtClean="0"/>
              <a:t>   - опијати </a:t>
            </a:r>
            <a:br>
              <a:rPr lang="sr-Cyrl-ME" dirty="0" smtClean="0"/>
            </a:br>
            <a:r>
              <a:rPr lang="sr-Cyrl-ME" dirty="0" smtClean="0"/>
              <a:t/>
            </a:r>
            <a:br>
              <a:rPr lang="sr-Cyrl-ME" dirty="0" smtClean="0"/>
            </a:br>
            <a:r>
              <a:rPr lang="sr-Cyrl-ME" dirty="0" smtClean="0"/>
              <a:t>(због депресорног дејства на респираторни центар)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ME" dirty="0" smtClean="0"/>
              <a:t>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14555"/>
            <a:ext cx="8229600" cy="3071834"/>
          </a:xfrm>
        </p:spPr>
        <p:txBody>
          <a:bodyPr/>
          <a:lstStyle/>
          <a:p>
            <a:r>
              <a:rPr lang="sr-Cyrl-ME" dirty="0" smtClean="0"/>
              <a:t>Неопходна је добра општа нега уз појачан надзор ради превенције могућих повреда, као и интензивно праћење соматског стања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sr-Cyrl-ME" sz="4400" dirty="0">
              <a:latin typeface="Calibri" pitchFamily="34" charset="0"/>
            </a:endParaRPr>
          </a:p>
          <a:p>
            <a:pPr algn="ctr">
              <a:buNone/>
            </a:pPr>
            <a:endParaRPr lang="sr-Cyrl-ME" sz="4400" dirty="0" smtClean="0">
              <a:latin typeface="Calibri" pitchFamily="34" charset="0"/>
            </a:endParaRPr>
          </a:p>
          <a:p>
            <a:pPr algn="ctr">
              <a:buNone/>
            </a:pPr>
            <a:r>
              <a:rPr lang="sr-Cyrl-ME" sz="4400" dirty="0" smtClean="0">
                <a:latin typeface="Calibri" pitchFamily="34" charset="0"/>
              </a:rPr>
              <a:t>ХВАЛА НА ПАЖЊИ!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92500" lnSpcReduction="10000"/>
          </a:bodyPr>
          <a:lstStyle/>
          <a:p>
            <a:endParaRPr lang="sr-Cyrl-ME" dirty="0" smtClean="0"/>
          </a:p>
          <a:p>
            <a:r>
              <a:rPr lang="sr-Cyrl-ME" dirty="0" smtClean="0"/>
              <a:t>Представља компликован облик апстиненцијалног синдрома који захтева хитно хоспитално збрињавање пацијента</a:t>
            </a:r>
          </a:p>
          <a:p>
            <a:endParaRPr lang="sr-Cyrl-ME" dirty="0"/>
          </a:p>
          <a:p>
            <a:r>
              <a:rPr lang="sr-Cyrl-ME" dirty="0" smtClean="0"/>
              <a:t>Показује тенденцију да се јавља у наступима који се понављају</a:t>
            </a:r>
          </a:p>
          <a:p>
            <a:endParaRPr lang="sr-Cyrl-ME" dirty="0"/>
          </a:p>
          <a:p>
            <a:r>
              <a:rPr lang="sr-Cyrl-ME" dirty="0" smtClean="0"/>
              <a:t>Прва епизода се обично манифестује 5-15 година после почетка тешке злоупотребе алкохола</a:t>
            </a:r>
          </a:p>
          <a:p>
            <a:endParaRPr lang="sr-Cyrl-ME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ME" dirty="0" smtClean="0"/>
              <a:t>Предиспонирајући фактори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sr-Cyrl-ME" dirty="0" smtClean="0"/>
          </a:p>
          <a:p>
            <a:endParaRPr lang="sr-Cyrl-ME" dirty="0"/>
          </a:p>
          <a:p>
            <a:r>
              <a:rPr lang="sr-Cyrl-ME" dirty="0"/>
              <a:t>т</a:t>
            </a:r>
            <a:r>
              <a:rPr lang="sr-Cyrl-ME" dirty="0" smtClean="0"/>
              <a:t>ежи облици зависности од алкохола</a:t>
            </a:r>
          </a:p>
          <a:p>
            <a:r>
              <a:rPr lang="sr-Cyrl-ME" dirty="0"/>
              <a:t>к</a:t>
            </a:r>
            <a:r>
              <a:rPr lang="sr-Cyrl-ME" dirty="0" smtClean="0"/>
              <a:t>оморбидне инфекције</a:t>
            </a:r>
          </a:p>
          <a:p>
            <a:r>
              <a:rPr lang="sr-Cyrl-ME" dirty="0"/>
              <a:t>п</a:t>
            </a:r>
            <a:r>
              <a:rPr lang="sr-Cyrl-ME" dirty="0" smtClean="0"/>
              <a:t>ретходно постојеће оштећење јетре</a:t>
            </a:r>
          </a:p>
          <a:p>
            <a:r>
              <a:rPr lang="sr-Cyrl-ME" dirty="0"/>
              <a:t>ф</a:t>
            </a:r>
            <a:r>
              <a:rPr lang="sr-Cyrl-ME" dirty="0" smtClean="0"/>
              <a:t>ебрилна соматска стања</a:t>
            </a:r>
          </a:p>
          <a:p>
            <a:r>
              <a:rPr lang="sr-Cyrl-ME" dirty="0"/>
              <a:t>т</a:t>
            </a:r>
            <a:r>
              <a:rPr lang="sr-Cyrl-ME" dirty="0" smtClean="0"/>
              <a:t>рауме са преломима костију</a:t>
            </a:r>
          </a:p>
          <a:p>
            <a:r>
              <a:rPr lang="sr-Cyrl-ME" dirty="0" smtClean="0"/>
              <a:t>емоционални стрес</a:t>
            </a:r>
          </a:p>
          <a:p>
            <a:r>
              <a:rPr lang="sr-Cyrl-ME" dirty="0" smtClean="0"/>
              <a:t>друго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ME" dirty="0" smtClean="0"/>
              <a:t>Карактеристично је да се </a:t>
            </a:r>
            <a:r>
              <a:rPr lang="en-US" dirty="0" smtClean="0"/>
              <a:t>delirium tremens</a:t>
            </a:r>
            <a:r>
              <a:rPr lang="sr-Cyrl-ME" dirty="0"/>
              <a:t> </a:t>
            </a:r>
            <a:r>
              <a:rPr lang="sr-Cyrl-ME" dirty="0" smtClean="0"/>
              <a:t>обично јавља после прекида или знатне редукције конзумирања алкохола</a:t>
            </a:r>
          </a:p>
          <a:p>
            <a:endParaRPr lang="sr-Cyrl-ME" dirty="0"/>
          </a:p>
          <a:p>
            <a:r>
              <a:rPr lang="sr-Cyrl-ME" dirty="0" smtClean="0"/>
              <a:t>Најчешће се јавља трећег дана, понекад и раније, ређе касније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ME" dirty="0" smtClean="0"/>
              <a:t>Клиничка слика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ME" dirty="0" smtClean="0"/>
              <a:t>Нагли почетак болести, у неким случајевима, обележен епилептиформним нападима</a:t>
            </a:r>
          </a:p>
          <a:p>
            <a:endParaRPr lang="sr-Cyrl-ME" dirty="0"/>
          </a:p>
          <a:p>
            <a:r>
              <a:rPr lang="sr-Cyrl-ME" dirty="0" smtClean="0"/>
              <a:t>Код постепеног почетка, клиничка слика се током више дана испољава пределирантним стањем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ME" dirty="0" smtClean="0"/>
              <a:t>Клиничка слика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6115064" cy="2686055"/>
          </a:xfrm>
        </p:spPr>
        <p:txBody>
          <a:bodyPr>
            <a:normAutofit fontScale="77500" lnSpcReduction="20000"/>
          </a:bodyPr>
          <a:lstStyle/>
          <a:p>
            <a:r>
              <a:rPr lang="sr-Cyrl-ME" dirty="0" smtClean="0"/>
              <a:t>Пацијент је ноћу узнемирен, често се буди, узнемирен због кошмарних снова, дрхти, зноји се</a:t>
            </a:r>
          </a:p>
          <a:p>
            <a:endParaRPr lang="sr-Cyrl-ME" dirty="0"/>
          </a:p>
          <a:p>
            <a:r>
              <a:rPr lang="sr-Cyrl-ME" dirty="0" smtClean="0"/>
              <a:t>Након ових манифестација, у потпуности се развија клиничка слика, која показује тенденцију флуктуирања</a:t>
            </a:r>
          </a:p>
        </p:txBody>
      </p:sp>
      <p:pic>
        <p:nvPicPr>
          <p:cNvPr id="4" name="Picture 3" descr="tumblr_nn8q345zRT1uth8mio1_12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4071942"/>
            <a:ext cx="6858018" cy="24288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ME" dirty="0" smtClean="0"/>
              <a:t>Клиничка слика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sr-Cyrl-ME" dirty="0" smtClean="0"/>
              <a:t>Помућена свест</a:t>
            </a:r>
          </a:p>
          <a:p>
            <a:r>
              <a:rPr lang="sr-Cyrl-ME" dirty="0" smtClean="0"/>
              <a:t>Поремећај пажње</a:t>
            </a:r>
          </a:p>
          <a:p>
            <a:r>
              <a:rPr lang="sr-Cyrl-ME" dirty="0" smtClean="0"/>
              <a:t>Дезоријентација</a:t>
            </a:r>
          </a:p>
          <a:p>
            <a:r>
              <a:rPr lang="sr-Cyrl-ME" dirty="0" smtClean="0"/>
              <a:t>Амнезија за недавна збивања</a:t>
            </a:r>
          </a:p>
          <a:p>
            <a:r>
              <a:rPr lang="sr-Cyrl-ME" dirty="0" smtClean="0"/>
              <a:t>Упадљива психомоторна агитација</a:t>
            </a:r>
          </a:p>
          <a:p>
            <a:r>
              <a:rPr lang="sr-Cyrl-ME" dirty="0" smtClean="0"/>
              <a:t>Халуцинације (визуелне, аудитивне, тактилне)</a:t>
            </a:r>
          </a:p>
          <a:p>
            <a:pPr>
              <a:buNone/>
            </a:pPr>
            <a:r>
              <a:rPr lang="sr-Cyrl-ME" dirty="0"/>
              <a:t> </a:t>
            </a:r>
            <a:r>
              <a:rPr lang="sr-Cyrl-ME" dirty="0" smtClean="0"/>
              <a:t>   </a:t>
            </a:r>
            <a:r>
              <a:rPr lang="en-US" dirty="0" smtClean="0"/>
              <a:t>*</a:t>
            </a:r>
            <a:r>
              <a:rPr lang="sr-Cyrl-ME" dirty="0" smtClean="0"/>
              <a:t> халуцинације танких конаца, жица, карактеристично умањених људи/животиња – “лилипутанске” халуцинације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ME" dirty="0" smtClean="0"/>
              <a:t>Клиничка слика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/>
          <a:lstStyle/>
          <a:p>
            <a:r>
              <a:rPr lang="sr-Cyrl-ME" dirty="0" smtClean="0"/>
              <a:t>Свест</a:t>
            </a:r>
            <a:br>
              <a:rPr lang="sr-Cyrl-ME" dirty="0" smtClean="0"/>
            </a:br>
            <a:r>
              <a:rPr lang="sr-Cyrl-ME" dirty="0" smtClean="0"/>
              <a:t/>
            </a:r>
            <a:br>
              <a:rPr lang="sr-Cyrl-ME" dirty="0" smtClean="0"/>
            </a:br>
            <a:r>
              <a:rPr lang="sr-Cyrl-ME" dirty="0" smtClean="0"/>
              <a:t/>
            </a:r>
            <a:br>
              <a:rPr lang="sr-Cyrl-ME" dirty="0" smtClean="0"/>
            </a:br>
            <a:r>
              <a:rPr lang="sr-Cyrl-ME" dirty="0" smtClean="0"/>
              <a:t>Делирантно помућење свести доводи до поремећаја оријентације у времену, простору и према другим људима, док је аутопсихичка оријентација очувана</a:t>
            </a:r>
          </a:p>
          <a:p>
            <a:endParaRPr lang="sr-Cyrl-ME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375</Words>
  <Application>Microsoft Office PowerPoint</Application>
  <PresentationFormat>On-screen Show (4:3)</PresentationFormat>
  <Paragraphs>89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Delirium tremens alcoholicum</vt:lpstr>
      <vt:lpstr>Delirium tremens</vt:lpstr>
      <vt:lpstr>Slide 3</vt:lpstr>
      <vt:lpstr>Предиспонирајући фактори</vt:lpstr>
      <vt:lpstr>Slide 5</vt:lpstr>
      <vt:lpstr>Клиничка слика</vt:lpstr>
      <vt:lpstr>Клиничка слика</vt:lpstr>
      <vt:lpstr>Клиничка слика</vt:lpstr>
      <vt:lpstr>Клиничка слика</vt:lpstr>
      <vt:lpstr>Slide 10</vt:lpstr>
      <vt:lpstr>Клиничка слика</vt:lpstr>
      <vt:lpstr>Клиничка слика</vt:lpstr>
      <vt:lpstr>Slide 13</vt:lpstr>
      <vt:lpstr>Клиничка слика</vt:lpstr>
      <vt:lpstr>Slide 15</vt:lpstr>
      <vt:lpstr>Slide 16</vt:lpstr>
      <vt:lpstr>Диференцијална дијагноза</vt:lpstr>
      <vt:lpstr>Терапија</vt:lpstr>
      <vt:lpstr>Терапија</vt:lpstr>
      <vt:lpstr>Терапија</vt:lpstr>
      <vt:lpstr>Терапија</vt:lpstr>
      <vt:lpstr>Slide 22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Delirium tremens alcoholicum</dc:title>
  <dc:creator>Dr</dc:creator>
  <cp:lastModifiedBy>Mirjana Jovanovic</cp:lastModifiedBy>
  <cp:revision>8</cp:revision>
  <dcterms:created xsi:type="dcterms:W3CDTF">2017-01-28T16:42:03Z</dcterms:created>
  <dcterms:modified xsi:type="dcterms:W3CDTF">2017-01-30T11:12:11Z</dcterms:modified>
</cp:coreProperties>
</file>